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 0"/>
          <p:cNvSpPr txBox="1"/>
          <p:nvPr/>
        </p:nvSpPr>
        <p:spPr>
          <a:xfrm>
            <a:off x="6280189" y="2425541"/>
            <a:ext cx="7556422" cy="121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800"/>
              </a:lnSpc>
              <a:defRPr sz="39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Empowering Financial Futures: Punjab &amp; Sind Bank App</a:t>
            </a:r>
          </a:p>
        </p:txBody>
      </p:sp>
      <p:sp>
        <p:nvSpPr>
          <p:cNvPr id="121" name="Text 1"/>
          <p:cNvSpPr txBox="1"/>
          <p:nvPr/>
        </p:nvSpPr>
        <p:spPr>
          <a:xfrm>
            <a:off x="6280189" y="3976053"/>
            <a:ext cx="7556422" cy="125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This presentation outlines the development of a mobile application for Punjab &amp; Sind Bank, aimed at enhancing financial literacy and fraud awareness among its customers. The app provides practical financial tools and educational content, designed to be user-friendly and accessible on both Android and iOS platforms.</a:t>
            </a:r>
          </a:p>
        </p:txBody>
      </p:sp>
      <p:sp>
        <p:nvSpPr>
          <p:cNvPr id="122" name="Shape 2"/>
          <p:cNvSpPr/>
          <p:nvPr/>
        </p:nvSpPr>
        <p:spPr>
          <a:xfrm>
            <a:off x="6280189" y="5471636"/>
            <a:ext cx="317541" cy="317541"/>
          </a:xfrm>
          <a:prstGeom prst="roundRect">
            <a:avLst>
              <a:gd name="adj" fmla="val 50000"/>
            </a:avLst>
          </a:prstGeom>
          <a:ln w="76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0"/>
          <p:cNvSpPr txBox="1"/>
          <p:nvPr/>
        </p:nvSpPr>
        <p:spPr>
          <a:xfrm>
            <a:off x="793790" y="922377"/>
            <a:ext cx="6262719" cy="60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2">
              <a:lnSpc>
                <a:spcPts val="4800"/>
              </a:lnSpc>
              <a:defRPr sz="39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pPr>
            <a:r>
              <a:t>Upcoming AI Enhancements</a:t>
            </a:r>
          </a:p>
        </p:txBody>
      </p:sp>
      <p:sp>
        <p:nvSpPr>
          <p:cNvPr id="235" name="Text 1"/>
          <p:cNvSpPr txBox="1"/>
          <p:nvPr/>
        </p:nvSpPr>
        <p:spPr>
          <a:xfrm>
            <a:off x="793790" y="1939289"/>
            <a:ext cx="13042822" cy="6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The Punjab &amp; Sind Bank app is designed with scalability in mind, with several key enhancements planned for future development to further enrich the user experience and expand its utility.</a:t>
            </a:r>
          </a:p>
        </p:txBody>
      </p:sp>
      <p:pic>
        <p:nvPicPr>
          <p:cNvPr id="2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0" y="2797611"/>
            <a:ext cx="6521410" cy="79379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ext 2"/>
          <p:cNvSpPr txBox="1"/>
          <p:nvPr/>
        </p:nvSpPr>
        <p:spPr>
          <a:xfrm>
            <a:off x="992147" y="3789758"/>
            <a:ext cx="2789301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Smart Account Integration</a:t>
            </a:r>
          </a:p>
        </p:txBody>
      </p:sp>
      <p:sp>
        <p:nvSpPr>
          <p:cNvPr id="238" name="Text 3"/>
          <p:cNvSpPr txBox="1"/>
          <p:nvPr/>
        </p:nvSpPr>
        <p:spPr>
          <a:xfrm>
            <a:off x="992147" y="4218980"/>
            <a:ext cx="6124695" cy="61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AI/ML models will automate transaction categorization, detect unusual patterns, and offer financial insights tailored to user behavior.</a:t>
            </a:r>
          </a:p>
        </p:txBody>
      </p:sp>
      <p:pic>
        <p:nvPicPr>
          <p:cNvPr id="239" name="image-9-2.png" descr="image-9-2.png"/>
          <p:cNvPicPr>
            <a:picLocks noChangeAspect="1"/>
          </p:cNvPicPr>
          <p:nvPr/>
        </p:nvPicPr>
        <p:blipFill>
          <a:blip r:embed="rId3">
            <a:extLst/>
          </a:blip>
          <a:srcRect l="92" t="0" r="92" b="0"/>
          <a:stretch>
            <a:fillRect/>
          </a:stretch>
        </p:blipFill>
        <p:spPr>
          <a:xfrm>
            <a:off x="7315179" y="2775305"/>
            <a:ext cx="6521411" cy="79379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4"/>
          <p:cNvSpPr txBox="1"/>
          <p:nvPr/>
        </p:nvSpPr>
        <p:spPr>
          <a:xfrm>
            <a:off x="7513557" y="3789758"/>
            <a:ext cx="2869773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Advanced Fraud Detection</a:t>
            </a:r>
          </a:p>
        </p:txBody>
      </p:sp>
      <p:sp>
        <p:nvSpPr>
          <p:cNvPr id="241" name="Text 5"/>
          <p:cNvSpPr txBox="1"/>
          <p:nvPr/>
        </p:nvSpPr>
        <p:spPr>
          <a:xfrm>
            <a:off x="7513557" y="4130080"/>
            <a:ext cx="6124695" cy="9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AI/ML algorithms will proactively monitor transaction anomalies in real time, enabling faster threat detection and secure banking with minimal user intervention.</a:t>
            </a:r>
          </a:p>
        </p:txBody>
      </p:sp>
      <p:pic>
        <p:nvPicPr>
          <p:cNvPr id="24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0" y="5077817"/>
            <a:ext cx="6521410" cy="79379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Text 6"/>
          <p:cNvSpPr txBox="1"/>
          <p:nvPr/>
        </p:nvSpPr>
        <p:spPr>
          <a:xfrm>
            <a:off x="992147" y="6044565"/>
            <a:ext cx="3379591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 Personalized Learning Insights</a:t>
            </a:r>
          </a:p>
        </p:txBody>
      </p:sp>
      <p:sp>
        <p:nvSpPr>
          <p:cNvPr id="244" name="Text 7"/>
          <p:cNvSpPr txBox="1"/>
          <p:nvPr/>
        </p:nvSpPr>
        <p:spPr>
          <a:xfrm>
            <a:off x="992147" y="6473785"/>
            <a:ext cx="6124695" cy="798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AI will analyze user behavior and learning patterns to recommend tailored educational modules, financial literacy tips, and progress tracking for continuous improvement.</a:t>
            </a:r>
          </a:p>
        </p:txBody>
      </p:sp>
      <p:pic>
        <p:nvPicPr>
          <p:cNvPr id="24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15200" y="5090517"/>
            <a:ext cx="6521410" cy="79379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ext 8"/>
          <p:cNvSpPr txBox="1"/>
          <p:nvPr/>
        </p:nvSpPr>
        <p:spPr>
          <a:xfrm>
            <a:off x="7513557" y="6044565"/>
            <a:ext cx="3366158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 AI-Powered Financial Planning</a:t>
            </a:r>
          </a:p>
        </p:txBody>
      </p:sp>
      <p:sp>
        <p:nvSpPr>
          <p:cNvPr id="247" name="Text 9"/>
          <p:cNvSpPr txBox="1"/>
          <p:nvPr/>
        </p:nvSpPr>
        <p:spPr>
          <a:xfrm>
            <a:off x="7513557" y="6473785"/>
            <a:ext cx="6124695" cy="880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AI will provide users with automated budget suggestions, savings goals, and predictive analysis for smarter decision-making.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 txBox="1"/>
          <p:nvPr/>
        </p:nvSpPr>
        <p:spPr>
          <a:xfrm>
            <a:off x="793790" y="646985"/>
            <a:ext cx="9097151" cy="60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9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Summary: Empowering Digital Innovation</a:t>
            </a:r>
          </a:p>
        </p:txBody>
      </p:sp>
      <p:sp>
        <p:nvSpPr>
          <p:cNvPr id="250" name="Text 1"/>
          <p:cNvSpPr txBox="1"/>
          <p:nvPr/>
        </p:nvSpPr>
        <p:spPr>
          <a:xfrm>
            <a:off x="793790" y="1663898"/>
            <a:ext cx="13042822" cy="61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The Punjab &amp; Sind Bank Financial Literacy &amp; Fraud Awareness App is a strategic initiative designed to make financial education and security accessible, engaging, and practical for all customers. This application directly supports the bank’s mission of customer empowerment and digital innovation.</a:t>
            </a:r>
          </a:p>
        </p:txBody>
      </p:sp>
      <p:sp>
        <p:nvSpPr>
          <p:cNvPr id="251" name="Text 2"/>
          <p:cNvSpPr txBox="1"/>
          <p:nvPr/>
        </p:nvSpPr>
        <p:spPr>
          <a:xfrm>
            <a:off x="793789" y="3018352"/>
            <a:ext cx="4037423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Enhances financial knowledge and security.</a:t>
            </a:r>
          </a:p>
        </p:txBody>
      </p:sp>
      <p:sp>
        <p:nvSpPr>
          <p:cNvPr id="252" name="Text 3"/>
          <p:cNvSpPr txBox="1"/>
          <p:nvPr/>
        </p:nvSpPr>
        <p:spPr>
          <a:xfrm>
            <a:off x="793789" y="3405306"/>
            <a:ext cx="4432097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Provides practical tools for money management.</a:t>
            </a:r>
          </a:p>
        </p:txBody>
      </p:sp>
      <p:sp>
        <p:nvSpPr>
          <p:cNvPr id="253" name="Text 4"/>
          <p:cNvSpPr txBox="1"/>
          <p:nvPr/>
        </p:nvSpPr>
        <p:spPr>
          <a:xfrm>
            <a:off x="793789" y="3792259"/>
            <a:ext cx="4326708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Built on a robust and modern technology stack.</a:t>
            </a:r>
          </a:p>
        </p:txBody>
      </p:sp>
      <p:sp>
        <p:nvSpPr>
          <p:cNvPr id="254" name="Text 5"/>
          <p:cNvSpPr txBox="1"/>
          <p:nvPr/>
        </p:nvSpPr>
        <p:spPr>
          <a:xfrm>
            <a:off x="793789" y="4179213"/>
            <a:ext cx="4220296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500"/>
              </a:lnSpc>
              <a:buSzPct val="100000"/>
              <a:buChar char="•"/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Designed with a user-centric UI/UX approach.</a:t>
            </a:r>
          </a:p>
        </p:txBody>
      </p:sp>
      <p:pic>
        <p:nvPicPr>
          <p:cNvPr id="25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4873" y="3063001"/>
            <a:ext cx="6279357" cy="4296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 0"/>
          <p:cNvSpPr txBox="1"/>
          <p:nvPr/>
        </p:nvSpPr>
        <p:spPr>
          <a:xfrm>
            <a:off x="6195774" y="730568"/>
            <a:ext cx="6077509" cy="536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300"/>
              </a:lnSpc>
              <a:defRPr sz="34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Key Takeaways and Next Steps</a:t>
            </a:r>
          </a:p>
        </p:txBody>
      </p:sp>
      <p:sp>
        <p:nvSpPr>
          <p:cNvPr id="259" name="Text 1"/>
          <p:cNvSpPr txBox="1"/>
          <p:nvPr/>
        </p:nvSpPr>
        <p:spPr>
          <a:xfrm>
            <a:off x="6195774" y="1550788"/>
            <a:ext cx="7725252" cy="820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The Punjab &amp; Sind Bank app represents a significant step towards digital empowerment for its customers. Our next steps involve rigorous testing, user feedback integration, and a phased rollout to ensure a seamless launch and continuous improvement.</a:t>
            </a:r>
          </a:p>
        </p:txBody>
      </p:sp>
      <p:sp>
        <p:nvSpPr>
          <p:cNvPr id="260" name="Shape 2"/>
          <p:cNvSpPr/>
          <p:nvPr/>
        </p:nvSpPr>
        <p:spPr>
          <a:xfrm>
            <a:off x="6195774" y="2601753"/>
            <a:ext cx="177285" cy="1064182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Text 3"/>
          <p:cNvSpPr txBox="1"/>
          <p:nvPr/>
        </p:nvSpPr>
        <p:spPr>
          <a:xfrm>
            <a:off x="6550342" y="2779037"/>
            <a:ext cx="2756993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Final Development &amp; Testing</a:t>
            </a:r>
          </a:p>
        </p:txBody>
      </p:sp>
      <p:sp>
        <p:nvSpPr>
          <p:cNvPr id="262" name="Text 4"/>
          <p:cNvSpPr txBox="1"/>
          <p:nvPr/>
        </p:nvSpPr>
        <p:spPr>
          <a:xfrm>
            <a:off x="6550342" y="3162418"/>
            <a:ext cx="5620055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Complete remaining features and conduct comprehensive quality assurance.</a:t>
            </a:r>
          </a:p>
        </p:txBody>
      </p:sp>
      <p:sp>
        <p:nvSpPr>
          <p:cNvPr id="263" name="Shape 5"/>
          <p:cNvSpPr/>
          <p:nvPr/>
        </p:nvSpPr>
        <p:spPr>
          <a:xfrm>
            <a:off x="6461759" y="3798927"/>
            <a:ext cx="177285" cy="1064182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Text 6"/>
          <p:cNvSpPr txBox="1"/>
          <p:nvPr/>
        </p:nvSpPr>
        <p:spPr>
          <a:xfrm>
            <a:off x="6816328" y="3976211"/>
            <a:ext cx="2385176" cy="26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User Acceptance Testing</a:t>
            </a:r>
          </a:p>
        </p:txBody>
      </p:sp>
      <p:sp>
        <p:nvSpPr>
          <p:cNvPr id="265" name="Text 7"/>
          <p:cNvSpPr txBox="1"/>
          <p:nvPr/>
        </p:nvSpPr>
        <p:spPr>
          <a:xfrm>
            <a:off x="6816328" y="4359592"/>
            <a:ext cx="5840618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Gather feedback from a pilot group to refine the app based on real-world usage.</a:t>
            </a:r>
          </a:p>
        </p:txBody>
      </p:sp>
      <p:sp>
        <p:nvSpPr>
          <p:cNvPr id="266" name="Shape 8"/>
          <p:cNvSpPr/>
          <p:nvPr/>
        </p:nvSpPr>
        <p:spPr>
          <a:xfrm>
            <a:off x="6727865" y="4996100"/>
            <a:ext cx="177285" cy="1064182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Text 9"/>
          <p:cNvSpPr txBox="1"/>
          <p:nvPr/>
        </p:nvSpPr>
        <p:spPr>
          <a:xfrm>
            <a:off x="7082432" y="5173384"/>
            <a:ext cx="1437030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Official Launch</a:t>
            </a:r>
          </a:p>
        </p:txBody>
      </p:sp>
      <p:sp>
        <p:nvSpPr>
          <p:cNvPr id="268" name="Text 10"/>
          <p:cNvSpPr txBox="1"/>
          <p:nvPr/>
        </p:nvSpPr>
        <p:spPr>
          <a:xfrm>
            <a:off x="7082432" y="5556765"/>
            <a:ext cx="5446410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Announce and release the app on Android and iOS platforms to the public.</a:t>
            </a:r>
          </a:p>
        </p:txBody>
      </p:sp>
      <p:sp>
        <p:nvSpPr>
          <p:cNvPr id="269" name="Shape 11"/>
          <p:cNvSpPr/>
          <p:nvPr/>
        </p:nvSpPr>
        <p:spPr>
          <a:xfrm>
            <a:off x="6993849" y="6193273"/>
            <a:ext cx="177285" cy="1305640"/>
          </a:xfrm>
          <a:prstGeom prst="roundRect">
            <a:avLst>
              <a:gd name="adj" fmla="val 15007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0" name="Text 12"/>
          <p:cNvSpPr txBox="1"/>
          <p:nvPr/>
        </p:nvSpPr>
        <p:spPr>
          <a:xfrm>
            <a:off x="7348418" y="6370558"/>
            <a:ext cx="3109200" cy="26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Post-Launch Support &amp; Updates</a:t>
            </a:r>
          </a:p>
        </p:txBody>
      </p:sp>
      <p:sp>
        <p:nvSpPr>
          <p:cNvPr id="271" name="Text 13"/>
          <p:cNvSpPr txBox="1"/>
          <p:nvPr/>
        </p:nvSpPr>
        <p:spPr>
          <a:xfrm>
            <a:off x="7348418" y="6753938"/>
            <a:ext cx="6572608" cy="261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Provide ongoing maintenance, bug fixes, and introduce planned future enhancements.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 0"/>
          <p:cNvSpPr txBox="1"/>
          <p:nvPr/>
        </p:nvSpPr>
        <p:spPr>
          <a:xfrm>
            <a:off x="788670" y="542210"/>
            <a:ext cx="6986365" cy="59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8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Project Overview and Objectives</a:t>
            </a:r>
          </a:p>
        </p:txBody>
      </p:sp>
      <p:sp>
        <p:nvSpPr>
          <p:cNvPr id="125" name="Text 1"/>
          <p:cNvSpPr txBox="1"/>
          <p:nvPr/>
        </p:nvSpPr>
        <p:spPr>
          <a:xfrm>
            <a:off x="788669" y="1651397"/>
            <a:ext cx="1018550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126" name="Text 2"/>
          <p:cNvSpPr txBox="1"/>
          <p:nvPr/>
        </p:nvSpPr>
        <p:spPr>
          <a:xfrm>
            <a:off x="788669" y="2156579"/>
            <a:ext cx="6286025" cy="897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To empower Punjab &amp; Sind Bank customers with financial literacy, fraud awareness, and practical financial tools through a user-friendly mobile application.</a:t>
            </a:r>
          </a:p>
        </p:txBody>
      </p:sp>
      <p:sp>
        <p:nvSpPr>
          <p:cNvPr id="127" name="Text 3"/>
          <p:cNvSpPr txBox="1"/>
          <p:nvPr/>
        </p:nvSpPr>
        <p:spPr>
          <a:xfrm>
            <a:off x="788669" y="3299936"/>
            <a:ext cx="1743393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Target Audience</a:t>
            </a:r>
          </a:p>
        </p:txBody>
      </p:sp>
      <p:sp>
        <p:nvSpPr>
          <p:cNvPr id="128" name="Text 4"/>
          <p:cNvSpPr txBox="1"/>
          <p:nvPr/>
        </p:nvSpPr>
        <p:spPr>
          <a:xfrm>
            <a:off x="788669" y="3805118"/>
            <a:ext cx="6286025" cy="592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Punjab &amp; Sind Bank customers and the general public seeking to improve their financial knowledge and security.</a:t>
            </a:r>
          </a:p>
        </p:txBody>
      </p:sp>
      <p:pic>
        <p:nvPicPr>
          <p:cNvPr id="12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3325" y="1676043"/>
            <a:ext cx="6286025" cy="418957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ext 5"/>
          <p:cNvSpPr txBox="1"/>
          <p:nvPr/>
        </p:nvSpPr>
        <p:spPr>
          <a:xfrm>
            <a:off x="7563325" y="6087428"/>
            <a:ext cx="2172030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Platform &amp; Branding</a:t>
            </a:r>
          </a:p>
        </p:txBody>
      </p:sp>
      <p:sp>
        <p:nvSpPr>
          <p:cNvPr id="131" name="Text 6"/>
          <p:cNvSpPr txBox="1"/>
          <p:nvPr/>
        </p:nvSpPr>
        <p:spPr>
          <a:xfrm>
            <a:off x="7563325" y="6592609"/>
            <a:ext cx="6286025" cy="89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Cross-platform mobile app (Android &amp; iOS) built with Flutter and Dart. Uses the official Punjab &amp; Sind Bank logo and branding colors: Green, Yellow, Red.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 0"/>
          <p:cNvSpPr txBox="1"/>
          <p:nvPr/>
        </p:nvSpPr>
        <p:spPr>
          <a:xfrm>
            <a:off x="745569" y="659843"/>
            <a:ext cx="6264152" cy="56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500"/>
              </a:lnSpc>
              <a:defRPr sz="36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Key Features: Core Navigation</a:t>
            </a:r>
          </a:p>
        </p:txBody>
      </p:sp>
      <p:sp>
        <p:nvSpPr>
          <p:cNvPr id="135" name="Shape 1"/>
          <p:cNvSpPr/>
          <p:nvPr/>
        </p:nvSpPr>
        <p:spPr>
          <a:xfrm>
            <a:off x="745568" y="1521857"/>
            <a:ext cx="7652862" cy="1372196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Text 2"/>
          <p:cNvSpPr txBox="1"/>
          <p:nvPr/>
        </p:nvSpPr>
        <p:spPr>
          <a:xfrm>
            <a:off x="931902" y="1708189"/>
            <a:ext cx="2511674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Welcome/Splash Screen</a:t>
            </a:r>
          </a:p>
        </p:txBody>
      </p:sp>
      <p:sp>
        <p:nvSpPr>
          <p:cNvPr id="137" name="Text 3"/>
          <p:cNvSpPr txBox="1"/>
          <p:nvPr/>
        </p:nvSpPr>
        <p:spPr>
          <a:xfrm>
            <a:off x="931902" y="2111216"/>
            <a:ext cx="7280196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Displays the Punjab &amp; Sind Bank logo and app name while the application loads, ensuring a branded and smooth start to the user experience.</a:t>
            </a:r>
          </a:p>
        </p:txBody>
      </p:sp>
      <p:sp>
        <p:nvSpPr>
          <p:cNvPr id="138" name="Shape 4"/>
          <p:cNvSpPr/>
          <p:nvPr/>
        </p:nvSpPr>
        <p:spPr>
          <a:xfrm>
            <a:off x="745568" y="3080385"/>
            <a:ext cx="7652862" cy="1372196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Text 5"/>
          <p:cNvSpPr txBox="1"/>
          <p:nvPr/>
        </p:nvSpPr>
        <p:spPr>
          <a:xfrm>
            <a:off x="931902" y="3266718"/>
            <a:ext cx="1410308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Home Screen</a:t>
            </a:r>
          </a:p>
        </p:txBody>
      </p:sp>
      <p:sp>
        <p:nvSpPr>
          <p:cNvPr id="140" name="Text 6"/>
          <p:cNvSpPr txBox="1"/>
          <p:nvPr/>
        </p:nvSpPr>
        <p:spPr>
          <a:xfrm>
            <a:off x="931902" y="3669743"/>
            <a:ext cx="7280196" cy="56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Offers quick actions for popular tools, a summarized financial overview, and a placeholder for recent transactions, providing a personalized dashboard.</a:t>
            </a:r>
          </a:p>
        </p:txBody>
      </p:sp>
      <p:sp>
        <p:nvSpPr>
          <p:cNvPr id="141" name="Shape 7"/>
          <p:cNvSpPr/>
          <p:nvPr/>
        </p:nvSpPr>
        <p:spPr>
          <a:xfrm>
            <a:off x="745568" y="4638912"/>
            <a:ext cx="7652862" cy="1372196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Text 8"/>
          <p:cNvSpPr txBox="1"/>
          <p:nvPr/>
        </p:nvSpPr>
        <p:spPr>
          <a:xfrm>
            <a:off x="931902" y="4825246"/>
            <a:ext cx="1537556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Goals Tracking</a:t>
            </a:r>
          </a:p>
        </p:txBody>
      </p:sp>
      <p:sp>
        <p:nvSpPr>
          <p:cNvPr id="143" name="Text 9"/>
          <p:cNvSpPr txBox="1"/>
          <p:nvPr/>
        </p:nvSpPr>
        <p:spPr>
          <a:xfrm>
            <a:off x="931902" y="5228273"/>
            <a:ext cx="7280196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Allows users to set, edit, and monitor personal financial goals with visual progress indicators, fostering a sense of achievement and motivation.</a:t>
            </a:r>
          </a:p>
        </p:txBody>
      </p:sp>
      <p:sp>
        <p:nvSpPr>
          <p:cNvPr id="144" name="Shape 10"/>
          <p:cNvSpPr/>
          <p:nvPr/>
        </p:nvSpPr>
        <p:spPr>
          <a:xfrm>
            <a:off x="745568" y="6197441"/>
            <a:ext cx="7652862" cy="1372196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Text 11"/>
          <p:cNvSpPr txBox="1"/>
          <p:nvPr/>
        </p:nvSpPr>
        <p:spPr>
          <a:xfrm>
            <a:off x="931902" y="6383773"/>
            <a:ext cx="1766156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Profile &amp; Settings</a:t>
            </a:r>
          </a:p>
        </p:txBody>
      </p:sp>
      <p:sp>
        <p:nvSpPr>
          <p:cNvPr id="146" name="Text 12"/>
          <p:cNvSpPr txBox="1"/>
          <p:nvPr/>
        </p:nvSpPr>
        <p:spPr>
          <a:xfrm>
            <a:off x="931902" y="6786801"/>
            <a:ext cx="7280196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Enables users to manage their profile and app preferences, ensuring a customizable and secure experience tailored to individual needs.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 0"/>
          <p:cNvSpPr txBox="1"/>
          <p:nvPr/>
        </p:nvSpPr>
        <p:spPr>
          <a:xfrm>
            <a:off x="512087" y="352067"/>
            <a:ext cx="5554224" cy="38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100"/>
              </a:lnSpc>
              <a:defRPr sz="25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Learning Modules for Financial Literacy</a:t>
            </a:r>
          </a:p>
        </p:txBody>
      </p:sp>
      <p:pic>
        <p:nvPicPr>
          <p:cNvPr id="14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087" y="1088230"/>
            <a:ext cx="2918581" cy="6325792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 2"/>
          <p:cNvSpPr txBox="1"/>
          <p:nvPr/>
        </p:nvSpPr>
        <p:spPr>
          <a:xfrm>
            <a:off x="5808702" y="1059417"/>
            <a:ext cx="8317111" cy="394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The app's interactive learning modules are designed to educate users on a variety of essential financial literacy topics. These engaging and easy-to-understand lessons cater to users with diverse levels of financial knowledge.</a:t>
            </a:r>
          </a:p>
        </p:txBody>
      </p:sp>
      <p:sp>
        <p:nvSpPr>
          <p:cNvPr id="151" name="Shape 3"/>
          <p:cNvSpPr/>
          <p:nvPr/>
        </p:nvSpPr>
        <p:spPr>
          <a:xfrm>
            <a:off x="5808702" y="1612940"/>
            <a:ext cx="288013" cy="288013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Text 4"/>
          <p:cNvSpPr txBox="1"/>
          <p:nvPr/>
        </p:nvSpPr>
        <p:spPr>
          <a:xfrm>
            <a:off x="5889149" y="1636871"/>
            <a:ext cx="127001" cy="196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500"/>
              </a:lnSpc>
              <a:defRPr sz="15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3" name="Text 5"/>
          <p:cNvSpPr txBox="1"/>
          <p:nvPr/>
        </p:nvSpPr>
        <p:spPr>
          <a:xfrm>
            <a:off x="6224706" y="1656874"/>
            <a:ext cx="1325738" cy="1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12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Interactive Lessons</a:t>
            </a:r>
          </a:p>
        </p:txBody>
      </p:sp>
      <p:sp>
        <p:nvSpPr>
          <p:cNvPr id="154" name="Text 6"/>
          <p:cNvSpPr txBox="1"/>
          <p:nvPr/>
        </p:nvSpPr>
        <p:spPr>
          <a:xfrm>
            <a:off x="6224706" y="1984891"/>
            <a:ext cx="7901108" cy="394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The modules feature interactive lessons that cover fundamental financial concepts in an immersive way, helping users truly grasp and retain the material.</a:t>
            </a:r>
          </a:p>
        </p:txBody>
      </p:sp>
      <p:sp>
        <p:nvSpPr>
          <p:cNvPr id="155" name="Shape 7"/>
          <p:cNvSpPr/>
          <p:nvPr/>
        </p:nvSpPr>
        <p:spPr>
          <a:xfrm>
            <a:off x="5808702" y="2650450"/>
            <a:ext cx="288013" cy="288013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Text 8"/>
          <p:cNvSpPr txBox="1"/>
          <p:nvPr/>
        </p:nvSpPr>
        <p:spPr>
          <a:xfrm>
            <a:off x="5889149" y="2674381"/>
            <a:ext cx="127001" cy="196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500"/>
              </a:lnSpc>
              <a:defRPr sz="15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7" name="Text 9"/>
          <p:cNvSpPr txBox="1"/>
          <p:nvPr/>
        </p:nvSpPr>
        <p:spPr>
          <a:xfrm>
            <a:off x="6224706" y="2694383"/>
            <a:ext cx="1240980" cy="18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12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Progress Tracking</a:t>
            </a:r>
          </a:p>
        </p:txBody>
      </p:sp>
      <p:sp>
        <p:nvSpPr>
          <p:cNvPr id="158" name="Text 10"/>
          <p:cNvSpPr txBox="1"/>
          <p:nvPr/>
        </p:nvSpPr>
        <p:spPr>
          <a:xfrm>
            <a:off x="6224706" y="3022401"/>
            <a:ext cx="7901108" cy="394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Users can track their completed modules and monitor their overall financial literacy learning journey, ensuring they stay on top of their educational goals.</a:t>
            </a:r>
          </a:p>
        </p:txBody>
      </p:sp>
      <p:sp>
        <p:nvSpPr>
          <p:cNvPr id="159" name="Shape 11"/>
          <p:cNvSpPr/>
          <p:nvPr/>
        </p:nvSpPr>
        <p:spPr>
          <a:xfrm>
            <a:off x="5808702" y="3687960"/>
            <a:ext cx="288013" cy="288013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Text 12"/>
          <p:cNvSpPr txBox="1"/>
          <p:nvPr/>
        </p:nvSpPr>
        <p:spPr>
          <a:xfrm>
            <a:off x="5889149" y="3711892"/>
            <a:ext cx="127001" cy="196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1500"/>
              </a:lnSpc>
              <a:defRPr sz="15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1" name="Text 13"/>
          <p:cNvSpPr txBox="1"/>
          <p:nvPr/>
        </p:nvSpPr>
        <p:spPr>
          <a:xfrm>
            <a:off x="6224706" y="3731895"/>
            <a:ext cx="1859063" cy="18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500"/>
              </a:lnSpc>
              <a:defRPr sz="12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Comprehensive Curriculum</a:t>
            </a:r>
          </a:p>
        </p:txBody>
      </p:sp>
      <p:sp>
        <p:nvSpPr>
          <p:cNvPr id="162" name="Text 14"/>
          <p:cNvSpPr txBox="1"/>
          <p:nvPr/>
        </p:nvSpPr>
        <p:spPr>
          <a:xfrm>
            <a:off x="6224706" y="4059911"/>
            <a:ext cx="7901108" cy="394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"/>
              </a:lnSpc>
              <a:defRPr sz="10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The learning content covers a wide range of essential financial topics, including budgeting, saving, investing, and debt management, empowering users with holistic financial knowledge.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 0"/>
          <p:cNvSpPr txBox="1"/>
          <p:nvPr/>
        </p:nvSpPr>
        <p:spPr>
          <a:xfrm>
            <a:off x="793790" y="1384221"/>
            <a:ext cx="7464934" cy="60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9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Comprehensive Fraud Awareness</a:t>
            </a:r>
          </a:p>
        </p:txBody>
      </p:sp>
      <p:pic>
        <p:nvPicPr>
          <p:cNvPr id="16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0" y="2401133"/>
            <a:ext cx="496134" cy="49613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 1"/>
          <p:cNvSpPr txBox="1"/>
          <p:nvPr/>
        </p:nvSpPr>
        <p:spPr>
          <a:xfrm>
            <a:off x="1537929" y="2518885"/>
            <a:ext cx="2359721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Information on Scams</a:t>
            </a:r>
          </a:p>
        </p:txBody>
      </p:sp>
      <p:sp>
        <p:nvSpPr>
          <p:cNvPr id="167" name="Text 2"/>
          <p:cNvSpPr txBox="1"/>
          <p:nvPr/>
        </p:nvSpPr>
        <p:spPr>
          <a:xfrm>
            <a:off x="1537929" y="2948107"/>
            <a:ext cx="9267857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Detailed information on common banking frauds and scams, helping users identify and avoid potential threats.</a:t>
            </a:r>
          </a:p>
        </p:txBody>
      </p:sp>
      <p:pic>
        <p:nvPicPr>
          <p:cNvPr id="16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90" y="3761780"/>
            <a:ext cx="496134" cy="49613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 3"/>
          <p:cNvSpPr txBox="1"/>
          <p:nvPr/>
        </p:nvSpPr>
        <p:spPr>
          <a:xfrm>
            <a:off x="1537930" y="3879532"/>
            <a:ext cx="2493920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Safety Tips &amp; Practices</a:t>
            </a:r>
          </a:p>
        </p:txBody>
      </p:sp>
      <p:sp>
        <p:nvSpPr>
          <p:cNvPr id="170" name="Text 4"/>
          <p:cNvSpPr txBox="1"/>
          <p:nvPr/>
        </p:nvSpPr>
        <p:spPr>
          <a:xfrm>
            <a:off x="1537929" y="4308752"/>
            <a:ext cx="9245719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Practical tips and best practices to stay safe from financial fraud, empowering users with defensive strategies.</a:t>
            </a:r>
          </a:p>
        </p:txBody>
      </p:sp>
      <p:pic>
        <p:nvPicPr>
          <p:cNvPr id="171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0" y="5122426"/>
            <a:ext cx="496134" cy="49613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 5"/>
          <p:cNvSpPr txBox="1"/>
          <p:nvPr/>
        </p:nvSpPr>
        <p:spPr>
          <a:xfrm>
            <a:off x="1537929" y="5240178"/>
            <a:ext cx="2480607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Real-Life Case Studies</a:t>
            </a:r>
          </a:p>
        </p:txBody>
      </p:sp>
      <p:sp>
        <p:nvSpPr>
          <p:cNvPr id="173" name="Text 6"/>
          <p:cNvSpPr txBox="1"/>
          <p:nvPr/>
        </p:nvSpPr>
        <p:spPr>
          <a:xfrm>
            <a:off x="1537929" y="5669398"/>
            <a:ext cx="9034011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Engaging real-life fraud case studies to illustrate how scams work and how to prevent falling victim to them.</a:t>
            </a:r>
          </a:p>
        </p:txBody>
      </p:sp>
      <p:sp>
        <p:nvSpPr>
          <p:cNvPr id="174" name="Text 7"/>
          <p:cNvSpPr txBox="1"/>
          <p:nvPr/>
        </p:nvSpPr>
        <p:spPr>
          <a:xfrm>
            <a:off x="793790" y="6210181"/>
            <a:ext cx="13042822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This section is crucial for protecting customers in an increasingly digital financial landscape, providing them with the knowledge to safeguard their assets.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167" y="248007"/>
            <a:ext cx="3567947" cy="7733587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 0"/>
          <p:cNvSpPr txBox="1"/>
          <p:nvPr/>
        </p:nvSpPr>
        <p:spPr>
          <a:xfrm>
            <a:off x="6280189" y="821055"/>
            <a:ext cx="7556422" cy="121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800"/>
              </a:lnSpc>
              <a:defRPr sz="39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Financial Tools: Empowering Decisions</a:t>
            </a:r>
          </a:p>
        </p:txBody>
      </p:sp>
      <p:sp>
        <p:nvSpPr>
          <p:cNvPr id="179" name="Text 1"/>
          <p:cNvSpPr txBox="1"/>
          <p:nvPr/>
        </p:nvSpPr>
        <p:spPr>
          <a:xfrm>
            <a:off x="6280189" y="2358866"/>
            <a:ext cx="7556422" cy="9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The app provides a comprehensive suite of financial tools, all accessible from a dedicated "Tools" section. These calculators and planners are designed to assist users in making informed financial decisions and managing their money effectively.</a:t>
            </a:r>
          </a:p>
        </p:txBody>
      </p:sp>
      <p:sp>
        <p:nvSpPr>
          <p:cNvPr id="180" name="Shape 2"/>
          <p:cNvSpPr/>
          <p:nvPr/>
        </p:nvSpPr>
        <p:spPr>
          <a:xfrm>
            <a:off x="6280189" y="3852267"/>
            <a:ext cx="446485" cy="44648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Text 3"/>
          <p:cNvSpPr txBox="1"/>
          <p:nvPr/>
        </p:nvSpPr>
        <p:spPr>
          <a:xfrm>
            <a:off x="6925032" y="3920490"/>
            <a:ext cx="1219672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Calculators</a:t>
            </a:r>
          </a:p>
        </p:txBody>
      </p:sp>
      <p:sp>
        <p:nvSpPr>
          <p:cNvPr id="182" name="Text 4"/>
          <p:cNvSpPr txBox="1"/>
          <p:nvPr/>
        </p:nvSpPr>
        <p:spPr>
          <a:xfrm>
            <a:off x="6925032" y="4349710"/>
            <a:ext cx="6911579" cy="61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EMI Calculator, Budget Calculator, Investment Calculator, Tax Calculator, Insurance Premium Calculator.</a:t>
            </a:r>
          </a:p>
        </p:txBody>
      </p:sp>
      <p:sp>
        <p:nvSpPr>
          <p:cNvPr id="183" name="Shape 5"/>
          <p:cNvSpPr/>
          <p:nvPr/>
        </p:nvSpPr>
        <p:spPr>
          <a:xfrm>
            <a:off x="6280189" y="5381625"/>
            <a:ext cx="446485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Text 6"/>
          <p:cNvSpPr txBox="1"/>
          <p:nvPr/>
        </p:nvSpPr>
        <p:spPr>
          <a:xfrm>
            <a:off x="6925032" y="5449847"/>
            <a:ext cx="965058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Planners</a:t>
            </a:r>
          </a:p>
        </p:txBody>
      </p:sp>
      <p:sp>
        <p:nvSpPr>
          <p:cNvPr id="185" name="Text 7"/>
          <p:cNvSpPr txBox="1"/>
          <p:nvPr/>
        </p:nvSpPr>
        <p:spPr>
          <a:xfrm>
            <a:off x="6925032" y="5879067"/>
            <a:ext cx="3613132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Retirement Planner, Savings Goal Tracker.</a:t>
            </a:r>
          </a:p>
        </p:txBody>
      </p:sp>
      <p:sp>
        <p:nvSpPr>
          <p:cNvPr id="186" name="Shape 8"/>
          <p:cNvSpPr/>
          <p:nvPr/>
        </p:nvSpPr>
        <p:spPr>
          <a:xfrm>
            <a:off x="6280189" y="6593443"/>
            <a:ext cx="446485" cy="44648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Text 9"/>
          <p:cNvSpPr txBox="1"/>
          <p:nvPr/>
        </p:nvSpPr>
        <p:spPr>
          <a:xfrm>
            <a:off x="6925032" y="6661666"/>
            <a:ext cx="1152513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Simulators</a:t>
            </a:r>
          </a:p>
        </p:txBody>
      </p:sp>
      <p:sp>
        <p:nvSpPr>
          <p:cNvPr id="188" name="Text 10"/>
          <p:cNvSpPr txBox="1"/>
          <p:nvPr/>
        </p:nvSpPr>
        <p:spPr>
          <a:xfrm>
            <a:off x="6925032" y="7090885"/>
            <a:ext cx="3581041" cy="29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Credit Score Simulator, Loan Comparison.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 0"/>
          <p:cNvSpPr txBox="1"/>
          <p:nvPr/>
        </p:nvSpPr>
        <p:spPr>
          <a:xfrm>
            <a:off x="723304" y="497205"/>
            <a:ext cx="7721130" cy="54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Technology Stack and UI/UX Principles</a:t>
            </a:r>
          </a:p>
        </p:txBody>
      </p:sp>
      <p:pic>
        <p:nvPicPr>
          <p:cNvPr id="19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304" y="1536859"/>
            <a:ext cx="6371394" cy="359021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ext 1"/>
          <p:cNvSpPr txBox="1"/>
          <p:nvPr/>
        </p:nvSpPr>
        <p:spPr>
          <a:xfrm>
            <a:off x="723304" y="5330428"/>
            <a:ext cx="1704902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Technology Stack</a:t>
            </a:r>
          </a:p>
        </p:txBody>
      </p:sp>
      <p:sp>
        <p:nvSpPr>
          <p:cNvPr id="193" name="Text 2"/>
          <p:cNvSpPr txBox="1"/>
          <p:nvPr/>
        </p:nvSpPr>
        <p:spPr>
          <a:xfrm>
            <a:off x="723304" y="5793580"/>
            <a:ext cx="4670116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Frontend: Flutter (Dart) for cross-platform compatibility.</a:t>
            </a:r>
          </a:p>
        </p:txBody>
      </p:sp>
      <p:sp>
        <p:nvSpPr>
          <p:cNvPr id="194" name="Text 3"/>
          <p:cNvSpPr txBox="1"/>
          <p:nvPr/>
        </p:nvSpPr>
        <p:spPr>
          <a:xfrm>
            <a:off x="723304" y="6146124"/>
            <a:ext cx="4335439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State Management: Provider for efficient data flow.</a:t>
            </a:r>
          </a:p>
        </p:txBody>
      </p:sp>
      <p:sp>
        <p:nvSpPr>
          <p:cNvPr id="195" name="Text 4"/>
          <p:cNvSpPr txBox="1"/>
          <p:nvPr/>
        </p:nvSpPr>
        <p:spPr>
          <a:xfrm>
            <a:off x="723304" y="6498668"/>
            <a:ext cx="5880250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Assets: Custom icons, Punjab &amp; Sind Bank logo, and relevant images.</a:t>
            </a:r>
          </a:p>
        </p:txBody>
      </p:sp>
      <p:sp>
        <p:nvSpPr>
          <p:cNvPr id="196" name="Text 5"/>
          <p:cNvSpPr txBox="1"/>
          <p:nvPr/>
        </p:nvSpPr>
        <p:spPr>
          <a:xfrm>
            <a:off x="723304" y="6851212"/>
            <a:ext cx="6371394" cy="543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Navigation: Intuitive bottom navigation bar for easy access to Home, Tools, Learning, and Profile sections.</a:t>
            </a:r>
          </a:p>
        </p:txBody>
      </p:sp>
      <p:pic>
        <p:nvPicPr>
          <p:cNvPr id="19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3324" y="1536859"/>
            <a:ext cx="6371393" cy="359021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 6"/>
          <p:cNvSpPr txBox="1"/>
          <p:nvPr/>
        </p:nvSpPr>
        <p:spPr>
          <a:xfrm>
            <a:off x="7543324" y="5330428"/>
            <a:ext cx="1584406" cy="27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7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UI/UX Principles</a:t>
            </a:r>
          </a:p>
        </p:txBody>
      </p:sp>
      <p:sp>
        <p:nvSpPr>
          <p:cNvPr id="199" name="Text 7"/>
          <p:cNvSpPr txBox="1"/>
          <p:nvPr/>
        </p:nvSpPr>
        <p:spPr>
          <a:xfrm>
            <a:off x="7543324" y="5793580"/>
            <a:ext cx="5573961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Modern, clean, and accessible design for optimal user experience.</a:t>
            </a:r>
          </a:p>
        </p:txBody>
      </p:sp>
      <p:sp>
        <p:nvSpPr>
          <p:cNvPr id="200" name="Text 8"/>
          <p:cNvSpPr txBox="1"/>
          <p:nvPr/>
        </p:nvSpPr>
        <p:spPr>
          <a:xfrm>
            <a:off x="7543324" y="6146124"/>
            <a:ext cx="6371393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Consistent use of bank branding (green, yellow, and red) for visual identity.</a:t>
            </a:r>
          </a:p>
        </p:txBody>
      </p:sp>
      <p:sp>
        <p:nvSpPr>
          <p:cNvPr id="201" name="Text 9"/>
          <p:cNvSpPr txBox="1"/>
          <p:nvPr/>
        </p:nvSpPr>
        <p:spPr>
          <a:xfrm>
            <a:off x="7543324" y="6787991"/>
            <a:ext cx="5544096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Simple navigation ensures ease of use for all customer segments.</a:t>
            </a:r>
          </a:p>
        </p:txBody>
      </p:sp>
      <p:sp>
        <p:nvSpPr>
          <p:cNvPr id="202" name="Text 10"/>
          <p:cNvSpPr txBox="1"/>
          <p:nvPr/>
        </p:nvSpPr>
        <p:spPr>
          <a:xfrm>
            <a:off x="7543324" y="7140534"/>
            <a:ext cx="6371393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Responsive layouts guarantee functionality across various device sizes.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 0"/>
          <p:cNvSpPr txBox="1"/>
          <p:nvPr/>
        </p:nvSpPr>
        <p:spPr>
          <a:xfrm>
            <a:off x="793790" y="922377"/>
            <a:ext cx="5105971" cy="60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sz="39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Current Enhancements</a:t>
            </a:r>
          </a:p>
        </p:txBody>
      </p:sp>
      <p:sp>
        <p:nvSpPr>
          <p:cNvPr id="205" name="Text 1"/>
          <p:cNvSpPr txBox="1"/>
          <p:nvPr/>
        </p:nvSpPr>
        <p:spPr>
          <a:xfrm>
            <a:off x="793790" y="1939289"/>
            <a:ext cx="13042822" cy="61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The Punjab &amp; Sind Bank app is currently undergoing key enhancements aimed at enriching the user experience and expanding its overall functionality, all while maintaining a scalable design for future growth.</a:t>
            </a:r>
          </a:p>
        </p:txBody>
      </p:sp>
      <p:pic>
        <p:nvPicPr>
          <p:cNvPr id="20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0" y="2797611"/>
            <a:ext cx="6521410" cy="79379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ext 2"/>
          <p:cNvSpPr txBox="1"/>
          <p:nvPr/>
        </p:nvSpPr>
        <p:spPr>
          <a:xfrm>
            <a:off x="992147" y="3789758"/>
            <a:ext cx="2091911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Account Integration</a:t>
            </a:r>
          </a:p>
        </p:txBody>
      </p:sp>
      <p:sp>
        <p:nvSpPr>
          <p:cNvPr id="208" name="Text 3"/>
          <p:cNvSpPr txBox="1"/>
          <p:nvPr/>
        </p:nvSpPr>
        <p:spPr>
          <a:xfrm>
            <a:off x="992147" y="4218980"/>
            <a:ext cx="6124695" cy="61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Seamless integration with real bank accounts for direct transaction data access.</a:t>
            </a:r>
          </a:p>
        </p:txBody>
      </p:sp>
      <p:pic>
        <p:nvPicPr>
          <p:cNvPr id="20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5200" y="2797611"/>
            <a:ext cx="6521410" cy="79379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 4"/>
          <p:cNvSpPr txBox="1"/>
          <p:nvPr/>
        </p:nvSpPr>
        <p:spPr>
          <a:xfrm>
            <a:off x="7513557" y="3789758"/>
            <a:ext cx="1944044" cy="29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Push Notifications</a:t>
            </a:r>
          </a:p>
        </p:txBody>
      </p:sp>
      <p:sp>
        <p:nvSpPr>
          <p:cNvPr id="211" name="Text 5"/>
          <p:cNvSpPr txBox="1"/>
          <p:nvPr/>
        </p:nvSpPr>
        <p:spPr>
          <a:xfrm>
            <a:off x="7513557" y="4218980"/>
            <a:ext cx="6124695" cy="29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Timely alerts for fraud warnings and reminders for learning modules.</a:t>
            </a:r>
          </a:p>
        </p:txBody>
      </p:sp>
      <p:pic>
        <p:nvPicPr>
          <p:cNvPr id="21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0" y="5052417"/>
            <a:ext cx="6521410" cy="79379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 6"/>
          <p:cNvSpPr txBox="1"/>
          <p:nvPr/>
        </p:nvSpPr>
        <p:spPr>
          <a:xfrm>
            <a:off x="992147" y="6044565"/>
            <a:ext cx="2588296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Multi-Language Support</a:t>
            </a:r>
          </a:p>
        </p:txBody>
      </p:sp>
      <p:sp>
        <p:nvSpPr>
          <p:cNvPr id="214" name="Text 7"/>
          <p:cNvSpPr txBox="1"/>
          <p:nvPr/>
        </p:nvSpPr>
        <p:spPr>
          <a:xfrm>
            <a:off x="992147" y="6473785"/>
            <a:ext cx="6124695" cy="61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Expansion to include English, Hindi, and Punjabi for broader accessibility.</a:t>
            </a:r>
          </a:p>
        </p:txBody>
      </p:sp>
      <p:pic>
        <p:nvPicPr>
          <p:cNvPr id="21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15200" y="5052417"/>
            <a:ext cx="6521410" cy="79379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 8"/>
          <p:cNvSpPr txBox="1"/>
          <p:nvPr/>
        </p:nvSpPr>
        <p:spPr>
          <a:xfrm>
            <a:off x="7513557" y="6044565"/>
            <a:ext cx="240687" cy="29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AI</a:t>
            </a:r>
          </a:p>
        </p:txBody>
      </p:sp>
      <p:sp>
        <p:nvSpPr>
          <p:cNvPr id="217" name="Text 9"/>
          <p:cNvSpPr txBox="1"/>
          <p:nvPr/>
        </p:nvSpPr>
        <p:spPr>
          <a:xfrm>
            <a:off x="7513557" y="6473785"/>
            <a:ext cx="6124695" cy="93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2">
              <a:lnSpc>
                <a:spcPts val="2500"/>
              </a:lnSpc>
              <a:defRPr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Introduction of artificial intelligence for comprehensive fail safe security, budget planning and goal path accessibility 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 0"/>
          <p:cNvSpPr txBox="1"/>
          <p:nvPr/>
        </p:nvSpPr>
        <p:spPr>
          <a:xfrm>
            <a:off x="745569" y="380443"/>
            <a:ext cx="7586415" cy="1133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4500"/>
              </a:lnSpc>
              <a:defRPr sz="36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pPr>
            <a:r>
              <a:t>AI-Powered Multi-Language Banking </a:t>
            </a:r>
          </a:p>
          <a:p>
            <a:pPr>
              <a:lnSpc>
                <a:spcPts val="4500"/>
              </a:lnSpc>
              <a:defRPr sz="3600">
                <a:solidFill>
                  <a:srgbClr val="030303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pPr>
            <a:r>
              <a:t>Experience</a:t>
            </a:r>
          </a:p>
        </p:txBody>
      </p:sp>
      <p:sp>
        <p:nvSpPr>
          <p:cNvPr id="221" name="Shape 1"/>
          <p:cNvSpPr/>
          <p:nvPr/>
        </p:nvSpPr>
        <p:spPr>
          <a:xfrm>
            <a:off x="745568" y="1521857"/>
            <a:ext cx="7652862" cy="1372196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2" name="Text 2"/>
          <p:cNvSpPr txBox="1"/>
          <p:nvPr/>
        </p:nvSpPr>
        <p:spPr>
          <a:xfrm>
            <a:off x="931902" y="1708189"/>
            <a:ext cx="1638797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Built with Flutter</a:t>
            </a:r>
          </a:p>
        </p:txBody>
      </p:sp>
      <p:sp>
        <p:nvSpPr>
          <p:cNvPr id="223" name="Text 3"/>
          <p:cNvSpPr txBox="1"/>
          <p:nvPr/>
        </p:nvSpPr>
        <p:spPr>
          <a:xfrm>
            <a:off x="931902" y="2111216"/>
            <a:ext cx="7280196" cy="56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pPr/>
            <a:r>
              <a:t>A robust, cross-platform mobile framework enabling seamless performance, smooth animations, and rapid development across Android &amp; iOS devices</a:t>
            </a:r>
          </a:p>
        </p:txBody>
      </p:sp>
      <p:sp>
        <p:nvSpPr>
          <p:cNvPr id="224" name="Shape 4"/>
          <p:cNvSpPr/>
          <p:nvPr/>
        </p:nvSpPr>
        <p:spPr>
          <a:xfrm>
            <a:off x="745568" y="3080385"/>
            <a:ext cx="7652862" cy="1372196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Text 5"/>
          <p:cNvSpPr txBox="1"/>
          <p:nvPr/>
        </p:nvSpPr>
        <p:spPr>
          <a:xfrm>
            <a:off x="931902" y="3266718"/>
            <a:ext cx="3138873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NLP-Driven Language Support</a:t>
            </a:r>
          </a:p>
        </p:txBody>
      </p:sp>
      <p:sp>
        <p:nvSpPr>
          <p:cNvPr id="226" name="Text 6"/>
          <p:cNvSpPr txBox="1"/>
          <p:nvPr/>
        </p:nvSpPr>
        <p:spPr>
          <a:xfrm>
            <a:off x="931902" y="3669743"/>
            <a:ext cx="7280196" cy="56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300"/>
              </a:lnSpc>
              <a:defRPr sz="14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Real-time language detection and interaction using NLP (Natural Language Processing), supporting </a:t>
            </a:r>
            <a:r>
              <a:rPr b="1"/>
              <a:t>English, Hindi, and Punjabi</a:t>
            </a:r>
            <a:r>
              <a:t>—enhancing accessibility for all users.</a:t>
            </a:r>
          </a:p>
        </p:txBody>
      </p:sp>
      <p:sp>
        <p:nvSpPr>
          <p:cNvPr id="227" name="Shape 7"/>
          <p:cNvSpPr/>
          <p:nvPr/>
        </p:nvSpPr>
        <p:spPr>
          <a:xfrm>
            <a:off x="745568" y="4638912"/>
            <a:ext cx="7652862" cy="1558529"/>
          </a:xfrm>
          <a:prstGeom prst="roundRect">
            <a:avLst>
              <a:gd name="adj" fmla="val 1794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Text 8"/>
          <p:cNvSpPr txBox="1"/>
          <p:nvPr/>
        </p:nvSpPr>
        <p:spPr>
          <a:xfrm>
            <a:off x="931902" y="4736346"/>
            <a:ext cx="2948224" cy="27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Smart Language Interactions</a:t>
            </a:r>
          </a:p>
        </p:txBody>
      </p:sp>
      <p:sp>
        <p:nvSpPr>
          <p:cNvPr id="229" name="Text 9"/>
          <p:cNvSpPr txBox="1"/>
          <p:nvPr/>
        </p:nvSpPr>
        <p:spPr>
          <a:xfrm>
            <a:off x="931901" y="5055360"/>
            <a:ext cx="7280197" cy="109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AI models interpret user input in natural language, enabling:</a:t>
            </a:r>
          </a:p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•	Voice and text-based queries</a:t>
            </a:r>
          </a:p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•	Personalized financial guidance</a:t>
            </a:r>
          </a:p>
          <a:p>
            <a: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•	Context-aware chatbot conversations</a:t>
            </a:r>
          </a:p>
        </p:txBody>
      </p:sp>
      <p:sp>
        <p:nvSpPr>
          <p:cNvPr id="230" name="Shape 10"/>
          <p:cNvSpPr/>
          <p:nvPr/>
        </p:nvSpPr>
        <p:spPr>
          <a:xfrm>
            <a:off x="745568" y="6361574"/>
            <a:ext cx="7652862" cy="1372196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Text 11"/>
          <p:cNvSpPr txBox="1"/>
          <p:nvPr/>
        </p:nvSpPr>
        <p:spPr>
          <a:xfrm>
            <a:off x="940824" y="6599939"/>
            <a:ext cx="1886931" cy="27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>
                <a:solidFill>
                  <a:srgbClr val="464646"/>
                </a:solidFill>
                <a:latin typeface="DM Sans Semi Bold"/>
                <a:ea typeface="DM Sans Semi Bold"/>
                <a:cs typeface="DM Sans Semi Bold"/>
                <a:sym typeface="DM Sans Semi Bold"/>
              </a:defRPr>
            </a:lvl1pPr>
          </a:lstStyle>
          <a:p>
            <a:pPr/>
            <a:r>
              <a:t>Inclusive + Secure</a:t>
            </a:r>
          </a:p>
        </p:txBody>
      </p:sp>
      <p:sp>
        <p:nvSpPr>
          <p:cNvPr id="232" name="Text 12"/>
          <p:cNvSpPr txBox="1"/>
          <p:nvPr/>
        </p:nvSpPr>
        <p:spPr>
          <a:xfrm>
            <a:off x="931901" y="6964601"/>
            <a:ext cx="7280197" cy="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Multilingual support doesn’t compromise security—AI ensures fraud detection, secure login flows, and language-consistent user experiences.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